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51" r:id="rId2"/>
    <p:sldId id="452" r:id="rId3"/>
    <p:sldId id="470" r:id="rId4"/>
    <p:sldId id="471" r:id="rId5"/>
    <p:sldId id="456" r:id="rId6"/>
    <p:sldId id="457" r:id="rId7"/>
    <p:sldId id="472" r:id="rId8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E2FBD1"/>
    <a:srgbClr val="0000FF"/>
    <a:srgbClr val="CCFFFF"/>
    <a:srgbClr val="CCFF99"/>
    <a:srgbClr val="CCFFCC"/>
    <a:srgbClr val="CCFF66"/>
    <a:srgbClr val="66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50" d="100"/>
          <a:sy n="150" d="100"/>
        </p:scale>
        <p:origin x="-666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321-C766-4B3D-A784-F806B20B246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6F01-078B-4666-B8C7-87D9CAF782D5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923-115E-4AE9-864C-EE24298AAFC3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3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309D-45AB-4473-ACFB-D2340C89269D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DA92-7B2E-494E-A593-27786210AA93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2F4B-1274-4B3E-80CD-B61B3865BA3F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B931-7982-4EB0-8013-9A8D470E8A5D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8A00-1166-4132-B6F3-51B5407ED89B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AD8B-BC4F-40D1-8BAF-D8AD8F44BD9B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C18B-8BE3-4615-8DFB-190ECF55BC1E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63B0-8F3C-4904-BDF3-65D6C5169DC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6114-FB9A-482F-8341-CCB0E7C43F84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8765-21E2-4E69-B103-2F6BB10E3661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8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E87B1-F77A-4F77-93E3-32DFFB875137}" type="datetime1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  <p:sldLayoutId id="2147483826" r:id="rId12"/>
    <p:sldLayoutId id="2147483827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251520" y="1059582"/>
            <a:ext cx="8784976" cy="3600400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решение Совета Пестречинского муниципального района Республики Татарстан от 8 декабря 2022 года  № 201 «О бюджете Пестречинского муниципального района на 2023 год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2024 и 2025 годов»</a:t>
            </a:r>
          </a:p>
          <a:p>
            <a:pPr algn="ctr">
              <a:spcBef>
                <a:spcPts val="0"/>
              </a:spcBef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Товкалев Геннадий Петрович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0" indent="0" algn="ctr"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председатель Финансово-бюджетной палаты </a:t>
            </a:r>
          </a:p>
          <a:p>
            <a:pPr marL="0" indent="0" algn="ctr"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Пестречинского муниципального района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83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изменений в бюджете на 2023 год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70501" y="3003798"/>
            <a:ext cx="8556499" cy="1584176"/>
          </a:xfrm>
          <a:prstGeom prst="rect">
            <a:avLst/>
          </a:prstGeom>
          <a:solidFill>
            <a:srgbClr val="FFFFCC"/>
          </a:solidFill>
          <a:ln>
            <a:solidFill>
              <a:srgbClr val="CCFFF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основания изменений в бюджете на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Постановления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Распоряжения Кабинета Министров Республики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Татарстан    </a:t>
            </a:r>
            <a:r>
              <a:rPr lang="ru-RU" sz="1400" b="1" dirty="0">
                <a:solidFill>
                  <a:srgbClr val="002060"/>
                </a:solidFill>
                <a:latin typeface="Times New Roman"/>
              </a:rPr>
              <a:t>61 142 </a:t>
            </a:r>
            <a:r>
              <a:rPr lang="ru-RU" sz="1400" b="1" dirty="0" smtClean="0">
                <a:solidFill>
                  <a:srgbClr val="002060"/>
                </a:solidFill>
                <a:latin typeface="Times New Roman"/>
              </a:rPr>
              <a:t>092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Остатки финансовых средств сельских поселений и района на 01.01.2023 г.         191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102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311 рублей. </a:t>
            </a:r>
          </a:p>
        </p:txBody>
      </p:sp>
      <p:pic>
        <p:nvPicPr>
          <p:cNvPr id="6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982926" y="915566"/>
            <a:ext cx="1152128" cy="2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17979"/>
              </p:ext>
            </p:extLst>
          </p:nvPr>
        </p:nvGraphicFramePr>
        <p:xfrm>
          <a:off x="370499" y="1128735"/>
          <a:ext cx="8556500" cy="1875062"/>
        </p:xfrm>
        <a:graphic>
          <a:graphicData uri="http://schemas.openxmlformats.org/drawingml/2006/table">
            <a:tbl>
              <a:tblPr/>
              <a:tblGrid>
                <a:gridCol w="2113269"/>
                <a:gridCol w="2160240"/>
                <a:gridCol w="2736304"/>
                <a:gridCol w="1546687"/>
              </a:tblGrid>
              <a:tr h="752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Бюджет 01.01.2023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Рост за 9 месяцев 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Бюджет 30.09.2023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173 114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1 550 292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252 244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1 629 422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47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87624" y="51469"/>
            <a:ext cx="7654306" cy="86409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финансирования на целевые расходы в бюджете района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982926" y="627534"/>
            <a:ext cx="1152128" cy="2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66115"/>
              </p:ext>
            </p:extLst>
          </p:nvPr>
        </p:nvGraphicFramePr>
        <p:xfrm>
          <a:off x="395536" y="987574"/>
          <a:ext cx="8352928" cy="3831267"/>
        </p:xfrm>
        <a:graphic>
          <a:graphicData uri="http://schemas.openxmlformats.org/drawingml/2006/table">
            <a:tbl>
              <a:tblPr/>
              <a:tblGrid>
                <a:gridCol w="4125248"/>
                <a:gridCol w="2709813"/>
                <a:gridCol w="1517867"/>
              </a:tblGrid>
              <a:tr h="181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Вид расхода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 Соглашения, Постановления, Распоряжения за 6 месяцев 2023 г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44 563 048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июль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Премия главам  и ОМС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РКМ № 1669-р от 25.07.2023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1 318 500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Самозанятые 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РКМ № 1501-р от 04.07.2023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30 239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Лучшее учреждение культуры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200 000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Присяжные </a:t>
                      </a:r>
                      <a:endParaRPr lang="ru-RU" sz="105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3 800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Высокие результаты КСШ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25 728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Опекуны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6 851 000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август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Премия главам  и ОМС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РКМ № 1912-р от 25.08.2023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1 526 700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Премия аппарат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РКМ № 1809-р от 09.08.2023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604 700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Высокие результаты КСШ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25 728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Летний отдых 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329 649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РайПО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РКМ 1765-р от 02,08,2023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300 000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сентябрь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 на имущество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РКМ № 2150-р от 28.09.2023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1 578 700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Развитие спорта 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50 000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Опекуны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297 000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Классное руководство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МБТ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3 437 300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1735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 Соглашения, Постановления, Распоряжения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61 142 092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335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27584" y="123478"/>
            <a:ext cx="8064896" cy="79208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Направление остатков района на начало года и остатков бюджетных учреждений</a:t>
            </a:r>
            <a:endParaRPr lang="ru-RU" sz="2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982926" y="847028"/>
            <a:ext cx="1152128" cy="2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62706"/>
              </p:ext>
            </p:extLst>
          </p:nvPr>
        </p:nvGraphicFramePr>
        <p:xfrm>
          <a:off x="251520" y="1131590"/>
          <a:ext cx="8568952" cy="3744416"/>
        </p:xfrm>
        <a:graphic>
          <a:graphicData uri="http://schemas.openxmlformats.org/drawingml/2006/table">
            <a:tbl>
              <a:tblPr/>
              <a:tblGrid>
                <a:gridCol w="4231935"/>
                <a:gridCol w="2779894"/>
                <a:gridCol w="1557123"/>
              </a:tblGrid>
              <a:tr h="234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Вид расхода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Основание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Сумма 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Направлены остатки района за 6 месяцев 2023 г.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148 673 999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Июль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Возмещение Коммунальных услуг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доп.доходы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22 140,13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ПИСЬМО №5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с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Раисом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№ 34414-МР 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17 660 800,00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СВО помощь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 с Раисом 2838-ДСП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152 148,75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ПИСЬМО №5 финпомощь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 с Раисом № 34414-МР 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7 671 600,00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Август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Сабантуй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 с Раисом № 16226-МР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-310 088,00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СВО помощь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 с Раисом 2838-ДСП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92 000,00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Возмещение Коммунальных услуг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доп.доходы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6 890,98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Сентябрь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Майские указы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Остатки БУ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3 904 800,00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Сабантуй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 с Раисом № 16226-МР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-186 479,00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ПИСЬМО №6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Согл с Раисом № 43331-МР 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13 414 500,00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 остатки района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191 102 311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924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46471" y="-92546"/>
            <a:ext cx="7654306" cy="111440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ведомственной структуры бюджета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982926" y="771550"/>
            <a:ext cx="1152128" cy="2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629013"/>
              </p:ext>
            </p:extLst>
          </p:nvPr>
        </p:nvGraphicFramePr>
        <p:xfrm>
          <a:off x="331660" y="1059581"/>
          <a:ext cx="8488813" cy="3536311"/>
        </p:xfrm>
        <a:graphic>
          <a:graphicData uri="http://schemas.openxmlformats.org/drawingml/2006/table">
            <a:tbl>
              <a:tblPr/>
              <a:tblGrid>
                <a:gridCol w="2616636"/>
                <a:gridCol w="2053108"/>
                <a:gridCol w="1938249"/>
                <a:gridCol w="1880820"/>
              </a:tblGrid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Ведомства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 на 01.01.2023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Изменение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мес.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 на 01.10.2023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22 776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72 346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45 636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117 982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3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36 460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81 720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66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5 860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8 538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118 351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1 142 792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32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ОДМС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19 722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109 819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133 667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12 127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4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252 244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1 629 422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47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46471" y="17187"/>
            <a:ext cx="7654306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977591" y="771550"/>
            <a:ext cx="1152128" cy="2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5631"/>
              </p:ext>
            </p:extLst>
          </p:nvPr>
        </p:nvGraphicFramePr>
        <p:xfrm>
          <a:off x="306310" y="1059582"/>
          <a:ext cx="8514162" cy="3816428"/>
        </p:xfrm>
        <a:graphic>
          <a:graphicData uri="http://schemas.openxmlformats.org/drawingml/2006/table">
            <a:tbl>
              <a:tblPr/>
              <a:tblGrid>
                <a:gridCol w="2624449"/>
                <a:gridCol w="2059239"/>
                <a:gridCol w="1944038"/>
                <a:gridCol w="1886436"/>
              </a:tblGrid>
              <a:tr h="5492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 на 01.01.2023 г.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Изменение 9 мес.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 на 01.10.2023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57 671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50 560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108 231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3 089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644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3 733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37 914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10 827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48 741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80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5 621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5 691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11 312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-1 523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1 035 869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116 852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1 152 721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108 513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6 372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114 885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33 206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7 302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40 508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69 453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15 346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84 799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824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824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19 474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39 349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58 823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07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ИТОГО: 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252 244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1 629 422</a:t>
                      </a:r>
                    </a:p>
                  </a:txBody>
                  <a:tcPr marL="9020" marR="9020" marT="9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806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изменений в бюджете на 2023 год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70501" y="3003798"/>
            <a:ext cx="8556499" cy="1584176"/>
          </a:xfrm>
          <a:prstGeom prst="rect">
            <a:avLst/>
          </a:prstGeom>
          <a:solidFill>
            <a:srgbClr val="FFFFCC"/>
          </a:solidFill>
          <a:ln>
            <a:solidFill>
              <a:srgbClr val="CCFFF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основания изменений в бюджете на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Постановления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Распоряжения Кабинета Министров Республики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Татарстан    </a:t>
            </a:r>
            <a:r>
              <a:rPr lang="ru-RU" sz="1400" b="1" dirty="0">
                <a:solidFill>
                  <a:srgbClr val="002060"/>
                </a:solidFill>
                <a:latin typeface="Times New Roman"/>
              </a:rPr>
              <a:t>61 142 </a:t>
            </a:r>
            <a:r>
              <a:rPr lang="ru-RU" sz="1400" b="1" dirty="0" smtClean="0">
                <a:solidFill>
                  <a:srgbClr val="002060"/>
                </a:solidFill>
                <a:latin typeface="Times New Roman"/>
              </a:rPr>
              <a:t>092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Остатки финансовых средств сельских поселений и района на 01.01.2023 г.         191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102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311 рублей. </a:t>
            </a:r>
          </a:p>
        </p:txBody>
      </p:sp>
      <p:pic>
        <p:nvPicPr>
          <p:cNvPr id="6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982926" y="915566"/>
            <a:ext cx="1152128" cy="2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14401"/>
              </p:ext>
            </p:extLst>
          </p:nvPr>
        </p:nvGraphicFramePr>
        <p:xfrm>
          <a:off x="370499" y="1128735"/>
          <a:ext cx="8556500" cy="1875062"/>
        </p:xfrm>
        <a:graphic>
          <a:graphicData uri="http://schemas.openxmlformats.org/drawingml/2006/table">
            <a:tbl>
              <a:tblPr/>
              <a:tblGrid>
                <a:gridCol w="2113269"/>
                <a:gridCol w="2160240"/>
                <a:gridCol w="2736304"/>
                <a:gridCol w="1546687"/>
              </a:tblGrid>
              <a:tr h="752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Бюджет 01.01.2023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Рост за 9 месяцев 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Бюджет 30.09.2023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173 114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1 550 292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1 377 177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252 244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1 629 422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-79 130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954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17118</TotalTime>
  <Words>710</Words>
  <Application>Microsoft Office PowerPoint</Application>
  <PresentationFormat>Экран (16:9)</PresentationFormat>
  <Paragraphs>251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Параметры изменений в бюджете на 2023 год</vt:lpstr>
      <vt:lpstr>   Увеличение финансирования на целевые расходы в бюджете района</vt:lpstr>
      <vt:lpstr>       Направление остатков района на начало года и остатков бюджетных учреждений</vt:lpstr>
      <vt:lpstr>Изменения ведомственной структуры бюджета  </vt:lpstr>
      <vt:lpstr>Изменения по разделам  классификации расходов бюджета</vt:lpstr>
      <vt:lpstr>Параметры изменений в бюджете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869</cp:revision>
  <cp:lastPrinted>2019-04-15T05:30:29Z</cp:lastPrinted>
  <dcterms:created xsi:type="dcterms:W3CDTF">2011-10-06T06:04:06Z</dcterms:created>
  <dcterms:modified xsi:type="dcterms:W3CDTF">2023-12-19T05:46:21Z</dcterms:modified>
</cp:coreProperties>
</file>